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2" r:id="rId4"/>
    <p:sldId id="263" r:id="rId5"/>
    <p:sldId id="265" r:id="rId6"/>
    <p:sldId id="267" r:id="rId7"/>
    <p:sldId id="270" r:id="rId8"/>
    <p:sldId id="271" r:id="rId9"/>
    <p:sldId id="276" r:id="rId10"/>
    <p:sldId id="285" r:id="rId11"/>
    <p:sldId id="278" r:id="rId12"/>
    <p:sldId id="286" r:id="rId13"/>
    <p:sldId id="281" r:id="rId14"/>
    <p:sldId id="282" r:id="rId15"/>
    <p:sldId id="287" r:id="rId16"/>
    <p:sldId id="284" r:id="rId17"/>
  </p:sldIdLst>
  <p:sldSz cx="21602700" cy="21602700"/>
  <p:notesSz cx="6858000" cy="9144000"/>
  <p:embeddedFontLst>
    <p:embeddedFont>
      <p:font typeface="210 맨발의청춘 L" pitchFamily="18" charset="-127"/>
      <p:regular r:id="rId19"/>
    </p:embeddedFont>
    <p:embeddedFont>
      <p:font typeface="맑은 고딕" pitchFamily="50" charset="-127"/>
      <p:regular r:id="rId20"/>
      <p:bold r:id="rId21"/>
    </p:embeddedFont>
    <p:embeddedFont>
      <p:font typeface="KBIZ한마음고딕 R" pitchFamily="18" charset="-127"/>
      <p:regular r:id="rId22"/>
    </p:embeddedFont>
  </p:embeddedFontLst>
  <p:defaultTextStyle>
    <a:defPPr>
      <a:defRPr lang="ko-KR"/>
    </a:defPPr>
    <a:lvl1pPr marL="0" algn="l" defTabSz="2468880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2468880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2468880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2468880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2468880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2468880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2468880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2468880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2468880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147"/>
    <a:srgbClr val="F54236"/>
    <a:srgbClr val="BA67C7"/>
    <a:srgbClr val="7885CB"/>
    <a:srgbClr val="F06292"/>
    <a:srgbClr val="8C6D61"/>
    <a:srgbClr val="FE9700"/>
    <a:srgbClr val="FF893E"/>
    <a:srgbClr val="72B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-2054" y="-10"/>
      </p:cViewPr>
      <p:guideLst>
        <p:guide orient="horz" pos="6804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3326C-5E9B-45E6-8F67-E8ABE568AADD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826C1-2DB2-470C-A1D9-DF67A7D602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35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68880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2468880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2468880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2468880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2468880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2468880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2468880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2468880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2468880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20203" y="6710840"/>
            <a:ext cx="18362295" cy="463057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40405" y="12241530"/>
            <a:ext cx="15121890" cy="5520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63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51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002126" y="2725342"/>
            <a:ext cx="11483935" cy="5806225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50320" y="2725342"/>
            <a:ext cx="34091761" cy="5806225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14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80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06464" y="13881737"/>
            <a:ext cx="18362295" cy="4290536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06464" y="9156148"/>
            <a:ext cx="18362295" cy="4725589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00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50319" y="15876987"/>
            <a:ext cx="22787848" cy="44910612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5698212" y="15876987"/>
            <a:ext cx="22787848" cy="44910612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2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0135" y="865110"/>
            <a:ext cx="19442430" cy="36004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0135" y="4835606"/>
            <a:ext cx="9544944" cy="2015250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80135" y="6850856"/>
            <a:ext cx="9544944" cy="12446557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0973873" y="4835606"/>
            <a:ext cx="9548693" cy="2015250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0973873" y="6850856"/>
            <a:ext cx="9548693" cy="12446557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6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97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8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0136" y="860107"/>
            <a:ext cx="7107139" cy="3660458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46056" y="860109"/>
            <a:ext cx="12076509" cy="18437306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80136" y="4520567"/>
            <a:ext cx="7107139" cy="14776848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11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4280" y="15121890"/>
            <a:ext cx="12961620" cy="1785225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34280" y="1930241"/>
            <a:ext cx="12961620" cy="1296162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34280" y="16907115"/>
            <a:ext cx="12961620" cy="2535315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83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80135" y="865110"/>
            <a:ext cx="19442430" cy="3600450"/>
          </a:xfrm>
          <a:prstGeom prst="rect">
            <a:avLst/>
          </a:prstGeom>
        </p:spPr>
        <p:txBody>
          <a:bodyPr vert="horz" lIns="246888" tIns="123444" rIns="246888" bIns="12344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0135" y="5040632"/>
            <a:ext cx="19442430" cy="14256783"/>
          </a:xfrm>
          <a:prstGeom prst="rect">
            <a:avLst/>
          </a:prstGeom>
        </p:spPr>
        <p:txBody>
          <a:bodyPr vert="horz" lIns="246888" tIns="123444" rIns="246888" bIns="12344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80135" y="20022504"/>
            <a:ext cx="5040630" cy="1150144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E3E5-A38C-4099-AA0A-BA9E64BE13B4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7380923" y="20022504"/>
            <a:ext cx="6840855" cy="1150144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5481935" y="20022504"/>
            <a:ext cx="5040630" cy="1150144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DD60-9E86-4F1E-86B7-F160320F8C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8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68880" rtl="0" eaLnBrk="1" latinLnBrk="1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830" indent="-925830" algn="l" defTabSz="2468880" rtl="0" eaLnBrk="1" latinLnBrk="1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l" defTabSz="2468880" rtl="0" eaLnBrk="1" latinLnBrk="1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1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1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1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2468880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0870"/>
            <a:ext cx="21602700" cy="5400600"/>
          </a:xfrm>
          <a:prstGeom prst="rect">
            <a:avLst/>
          </a:prstGeom>
          <a:solidFill>
            <a:srgbClr val="28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800" dirty="0" smtClean="0">
                <a:solidFill>
                  <a:schemeClr val="bg1"/>
                </a:solidFill>
                <a:latin typeface="210 맨발의청춘 L" pitchFamily="18" charset="-127"/>
                <a:ea typeface="210 맨발의청춘 L" pitchFamily="18" charset="-127"/>
              </a:rPr>
              <a:t>본선진출팀 리스트</a:t>
            </a:r>
            <a:endParaRPr lang="ko-KR" altLang="en-US" sz="13800" dirty="0">
              <a:solidFill>
                <a:schemeClr val="bg1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4889" y="14687967"/>
            <a:ext cx="8492921" cy="14419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80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80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80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8000" dirty="0">
              <a:latin typeface="210 맨발의청춘 L" pitchFamily="18" charset="-127"/>
              <a:ea typeface="210 맨발의청춘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80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F06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F06292"/>
          </a:solidFill>
          <a:ln>
            <a:solidFill>
              <a:srgbClr val="F06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9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녹조관리용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 물벼룩 배양용 교육키트제작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녹조예방을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위한 물벼룩 배양 키트제작 및 활용을 통해 해결하고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나아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가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교육용 키트를 제작하여 청소년 코딩교육 프로젝트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F06292"/>
                </a:solidFill>
                <a:latin typeface="210 맨발의청춘 L" pitchFamily="18" charset="-127"/>
                <a:ea typeface="210 맨발의청춘 L" pitchFamily="18" charset="-127"/>
              </a:rPr>
              <a:t>한국디지털미디어고등학교</a:t>
            </a:r>
            <a:r>
              <a:rPr lang="en-US" altLang="ko-KR" sz="4800" dirty="0" smtClean="0">
                <a:solidFill>
                  <a:srgbClr val="F06292"/>
                </a:solidFill>
                <a:latin typeface="210 맨발의청춘 L" pitchFamily="18" charset="-127"/>
                <a:ea typeface="210 맨발의청춘 L" pitchFamily="18" charset="-127"/>
              </a:rPr>
              <a:t>/ maybe</a:t>
            </a:r>
            <a:endParaRPr lang="ko-KR" altLang="en-US" sz="4800" dirty="0">
              <a:solidFill>
                <a:srgbClr val="F06292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18" y="3736457"/>
            <a:ext cx="8667162" cy="872852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FE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FF893E"/>
          </a:solidFill>
          <a:ln>
            <a:solidFill>
              <a:srgbClr val="FE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10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화</a:t>
            </a:r>
            <a:r>
              <a:rPr lang="ko-KR" altLang="en-US" sz="6000" dirty="0">
                <a:latin typeface="210 맨발의청춘 L" pitchFamily="18" charset="-127"/>
                <a:ea typeface="210 맨발의청춘 L" pitchFamily="18" charset="-127"/>
              </a:rPr>
              <a:t>재</a:t>
            </a:r>
            <a:r>
              <a:rPr lang="en-US" altLang="ko-KR" sz="6000" dirty="0" smtClean="0">
                <a:latin typeface="210 맨발의청춘 L" pitchFamily="18" charset="-127"/>
                <a:ea typeface="210 맨발의청춘 L" pitchFamily="18" charset="-127"/>
              </a:rPr>
              <a:t>, 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지진의 재난에 위급상황 탈출을 돕는 </a:t>
            </a:r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앱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화재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,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지진등의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갑작스런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재단엥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위급상황을 탈출을 도와주는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애플리케이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션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제작 프로젝트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FE9700"/>
                </a:solidFill>
                <a:latin typeface="210 맨발의청춘 L" pitchFamily="18" charset="-127"/>
                <a:ea typeface="210 맨발의청춘 L" pitchFamily="18" charset="-127"/>
              </a:rPr>
              <a:t>평촌경영고등학교</a:t>
            </a:r>
            <a:r>
              <a:rPr lang="en-US" altLang="ko-KR" sz="4800" dirty="0" smtClean="0">
                <a:solidFill>
                  <a:srgbClr val="FE9700"/>
                </a:solidFill>
                <a:latin typeface="210 맨발의청춘 L" pitchFamily="18" charset="-127"/>
                <a:ea typeface="210 맨발의청춘 L" pitchFamily="18" charset="-127"/>
              </a:rPr>
              <a:t>/ </a:t>
            </a:r>
            <a:r>
              <a:rPr lang="en-US" altLang="ko-KR" sz="4800" dirty="0" err="1" smtClean="0">
                <a:solidFill>
                  <a:srgbClr val="FE9700"/>
                </a:solidFill>
                <a:latin typeface="210 맨발의청춘 L" pitchFamily="18" charset="-127"/>
                <a:ea typeface="210 맨발의청춘 L" pitchFamily="18" charset="-127"/>
              </a:rPr>
              <a:t>MultiCore</a:t>
            </a:r>
            <a:endParaRPr lang="ko-KR" altLang="en-US" sz="4800" dirty="0">
              <a:solidFill>
                <a:srgbClr val="FE9700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84" y="3376349"/>
            <a:ext cx="8673299" cy="865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2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72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72B8D2"/>
          </a:solidFill>
          <a:ln>
            <a:solidFill>
              <a:srgbClr val="72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11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물건알림</a:t>
            </a:r>
            <a:r>
              <a:rPr lang="en-US" altLang="ko-KR" sz="6000" dirty="0" smtClean="0">
                <a:latin typeface="210 맨발의청춘 L" pitchFamily="18" charset="-127"/>
                <a:ea typeface="210 맨발의청춘 L" pitchFamily="18" charset="-127"/>
              </a:rPr>
              <a:t>( object Alarm) 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스티커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TAG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를 원하는 물건에 붙여 여행시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,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외출 시 물건을 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챙겨주는</a:t>
            </a:r>
            <a:r>
              <a:rPr lang="en-US" altLang="ko-KR" sz="4000" dirty="0">
                <a:latin typeface="KBIZ한마음고딕 R" pitchFamily="18" charset="-127"/>
                <a:ea typeface="KBIZ한마음고딕 R" pitchFamily="18" charset="-127"/>
              </a:rPr>
              <a:t>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애플리케이션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안산공업고등학교</a:t>
            </a:r>
            <a:r>
              <a:rPr lang="en-US" altLang="ko-KR" sz="4800" dirty="0" smtClean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/ </a:t>
            </a:r>
            <a:r>
              <a:rPr lang="ko-KR" altLang="en-US" sz="4800" dirty="0" smtClean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로봇컴퓨터병원</a:t>
            </a:r>
            <a:endParaRPr lang="ko-KR" altLang="en-US" sz="4800" dirty="0">
              <a:solidFill>
                <a:srgbClr val="72B8D2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2" y="4463636"/>
            <a:ext cx="8252079" cy="74798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2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8C6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8C6D61"/>
          </a:solidFill>
          <a:ln>
            <a:solidFill>
              <a:srgbClr val="8C6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12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높은위치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 물건정리 및 위험요소 제거프로젝트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높이 위치한 물품을 정리하거나 꺼낼 때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라즈베리파이의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카메라를 연동하여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확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인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및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자동잠금장치를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통한 사고예방 프로젝트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8C6D61"/>
                </a:solidFill>
                <a:latin typeface="210 맨발의청춘 L" pitchFamily="18" charset="-127"/>
                <a:ea typeface="210 맨발의청춘 L" pitchFamily="18" charset="-127"/>
              </a:rPr>
              <a:t>평촌경영고등학교</a:t>
            </a:r>
            <a:r>
              <a:rPr lang="en-US" altLang="ko-KR" sz="4800" dirty="0" smtClean="0">
                <a:solidFill>
                  <a:srgbClr val="8C6D61"/>
                </a:solidFill>
                <a:latin typeface="210 맨발의청춘 L" pitchFamily="18" charset="-127"/>
                <a:ea typeface="210 맨발의청춘 L" pitchFamily="18" charset="-127"/>
              </a:rPr>
              <a:t>/ </a:t>
            </a:r>
            <a:r>
              <a:rPr lang="ko-KR" altLang="en-US" sz="4800" dirty="0" smtClean="0">
                <a:solidFill>
                  <a:srgbClr val="8C6D61"/>
                </a:solidFill>
                <a:latin typeface="210 맨발의청춘 L" pitchFamily="18" charset="-127"/>
                <a:ea typeface="210 맨발의청춘 L" pitchFamily="18" charset="-127"/>
              </a:rPr>
              <a:t>사물인터넷</a:t>
            </a:r>
            <a:r>
              <a:rPr lang="en-US" altLang="ko-KR" sz="4800" dirty="0" smtClean="0">
                <a:solidFill>
                  <a:srgbClr val="8C6D61"/>
                </a:solidFill>
                <a:latin typeface="210 맨발의청춘 L" pitchFamily="18" charset="-127"/>
                <a:ea typeface="210 맨발의청춘 L" pitchFamily="18" charset="-127"/>
              </a:rPr>
              <a:t>2</a:t>
            </a:r>
            <a:endParaRPr lang="ko-KR" altLang="en-US" sz="4800" dirty="0">
              <a:solidFill>
                <a:srgbClr val="8C6D61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85" y="3744566"/>
            <a:ext cx="9482976" cy="91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2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F06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F06292"/>
          </a:solidFill>
          <a:ln>
            <a:solidFill>
              <a:srgbClr val="F06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13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392638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안전한 길거리 이동을 위한 당신의 </a:t>
            </a:r>
            <a:r>
              <a:rPr lang="en-US" altLang="ko-KR" sz="6000" dirty="0" smtClean="0">
                <a:latin typeface="210 맨발의청춘 L" pitchFamily="18" charset="-127"/>
                <a:ea typeface="210 맨발의청춘 L" pitchFamily="18" charset="-127"/>
              </a:rPr>
              <a:t>2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번째 시야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도보시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발생 할 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수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있는 위험요소를 파악하여 사고를 예방하는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애플리케이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션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프로젝트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(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감지센스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,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통계분석등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)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F06292"/>
                </a:solidFill>
                <a:latin typeface="210 맨발의청춘 L" pitchFamily="18" charset="-127"/>
                <a:ea typeface="210 맨발의청춘 L" pitchFamily="18" charset="-127"/>
              </a:rPr>
              <a:t>한국디지털미디어고등학교</a:t>
            </a:r>
            <a:r>
              <a:rPr lang="en-US" altLang="ko-KR" sz="4800" dirty="0" smtClean="0">
                <a:solidFill>
                  <a:srgbClr val="F06292"/>
                </a:solidFill>
                <a:latin typeface="210 맨발의청춘 L" pitchFamily="18" charset="-127"/>
                <a:ea typeface="210 맨발의청춘 L" pitchFamily="18" charset="-127"/>
              </a:rPr>
              <a:t>/ Aperture</a:t>
            </a:r>
            <a:endParaRPr lang="ko-KR" altLang="en-US" sz="4800" dirty="0">
              <a:solidFill>
                <a:srgbClr val="F06292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83" y="3851260"/>
            <a:ext cx="8413433" cy="78945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9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FE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FF893E"/>
          </a:solidFill>
          <a:ln>
            <a:solidFill>
              <a:srgbClr val="FE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환경오염</a:t>
            </a:r>
            <a:r>
              <a:rPr lang="ko-KR" altLang="en-US" sz="6000" dirty="0">
                <a:latin typeface="210 맨발의청춘 L" pitchFamily="18" charset="-127"/>
                <a:ea typeface="210 맨발의청춘 L" pitchFamily="18" charset="-127"/>
              </a:rPr>
              <a:t>을 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게임을 통해서 해결하는 프로젝트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환경파괴의 상황들을 게임을 통해 위험성을 알리고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환경을 복구시키는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게임형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애플리케이션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FE9700"/>
                </a:solidFill>
                <a:latin typeface="210 맨발의청춘 L" pitchFamily="18" charset="-127"/>
                <a:ea typeface="210 맨발의청춘 L" pitchFamily="18" charset="-127"/>
              </a:rPr>
              <a:t>평촌경영고등학교</a:t>
            </a:r>
            <a:r>
              <a:rPr lang="en-US" altLang="ko-KR" sz="4800" dirty="0" smtClean="0">
                <a:solidFill>
                  <a:srgbClr val="FE9700"/>
                </a:solidFill>
                <a:latin typeface="210 맨발의청춘 L" pitchFamily="18" charset="-127"/>
                <a:ea typeface="210 맨발의청춘 L" pitchFamily="18" charset="-127"/>
              </a:rPr>
              <a:t>/ PC_ZEN</a:t>
            </a:r>
            <a:endParaRPr lang="ko-KR" altLang="en-US" sz="4800" dirty="0">
              <a:solidFill>
                <a:srgbClr val="FE9700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967" r="21612" b="15183"/>
          <a:stretch/>
        </p:blipFill>
        <p:spPr bwMode="auto">
          <a:xfrm>
            <a:off x="7038651" y="4536654"/>
            <a:ext cx="7507695" cy="719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788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7885CB"/>
          </a:solidFill>
          <a:ln>
            <a:solidFill>
              <a:srgbClr val="788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15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자전거 안전거리 유지를 위한 자동제어시스템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자전거 사고를 예방하기 위해서 자전거 거리측정을 통해서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안전거리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를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유지할 수 있는 자동브레이크 제어시스템 제작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7885CB"/>
                </a:solidFill>
                <a:latin typeface="210 맨발의청춘 L" pitchFamily="18" charset="-127"/>
                <a:ea typeface="210 맨발의청춘 L" pitchFamily="18" charset="-127"/>
              </a:rPr>
              <a:t>한국디지털미디어고등학교</a:t>
            </a:r>
            <a:r>
              <a:rPr lang="en-US" altLang="ko-KR" sz="4800" dirty="0" smtClean="0">
                <a:solidFill>
                  <a:srgbClr val="7885CB"/>
                </a:solidFill>
                <a:latin typeface="210 맨발의청춘 L" pitchFamily="18" charset="-127"/>
                <a:ea typeface="210 맨발의청춘 L" pitchFamily="18" charset="-127"/>
              </a:rPr>
              <a:t>/ </a:t>
            </a:r>
            <a:r>
              <a:rPr lang="ko-KR" altLang="en-US" sz="4800" dirty="0" err="1" smtClean="0">
                <a:solidFill>
                  <a:srgbClr val="7885CB"/>
                </a:solidFill>
                <a:latin typeface="210 맨발의청춘 L" pitchFamily="18" charset="-127"/>
                <a:ea typeface="210 맨발의청춘 L" pitchFamily="18" charset="-127"/>
              </a:rPr>
              <a:t>우노</a:t>
            </a:r>
            <a:endParaRPr lang="ko-KR" altLang="en-US" sz="4800" dirty="0">
              <a:solidFill>
                <a:srgbClr val="7885CB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160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28263672" descr="EMB000038a042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3583" r="25579"/>
          <a:stretch/>
        </p:blipFill>
        <p:spPr bwMode="auto">
          <a:xfrm>
            <a:off x="5855103" y="5040710"/>
            <a:ext cx="9874791" cy="63255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72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72B8D2"/>
          </a:solidFill>
          <a:ln>
            <a:solidFill>
              <a:srgbClr val="72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9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1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Users\user\Documents\Downloads\Drone-background-design\OIHHF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71" y="4271775"/>
            <a:ext cx="7688558" cy="76885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학교폭력 예방과 방지를 위한 안전지킴이 </a:t>
            </a:r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드론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학교 내 사각지대 학교폭력 및 흡연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,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사고등의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예방을 위하여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드론기술을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도입하여 안전한 학교를 만들기 위한 프로젝트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경민</a:t>
            </a:r>
            <a:r>
              <a:rPr lang="en-US" altLang="ko-KR" sz="4800" dirty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IT</a:t>
            </a:r>
            <a:r>
              <a:rPr lang="ko-KR" altLang="en-US" sz="4800" dirty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고등학교 </a:t>
            </a:r>
            <a:r>
              <a:rPr lang="en-US" altLang="ko-KR" sz="4800" dirty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/ </a:t>
            </a:r>
            <a:r>
              <a:rPr lang="ko-KR" altLang="en-US" sz="4800" dirty="0" err="1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스마트로봇시범단</a:t>
            </a:r>
            <a:endParaRPr lang="ko-KR" altLang="en-US" sz="4800" dirty="0">
              <a:solidFill>
                <a:srgbClr val="72B8D2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91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FE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FF893E"/>
          </a:solidFill>
          <a:ln>
            <a:solidFill>
              <a:srgbClr val="FE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2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문화재 </a:t>
            </a:r>
            <a:r>
              <a:rPr lang="en-US" altLang="ko-KR" sz="6000" dirty="0" smtClean="0">
                <a:latin typeface="210 맨발의청춘 L" pitchFamily="18" charset="-127"/>
                <a:ea typeface="210 맨발의청춘 L" pitchFamily="18" charset="-127"/>
              </a:rPr>
              <a:t>AR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안내서비스 연동서비스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유명문화재의 안내서비스를 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AR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애플리케이션을 제작하여 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역사의식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을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높이기 위한 프로젝트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FE9700"/>
                </a:solidFill>
                <a:latin typeface="210 맨발의청춘 L" pitchFamily="18" charset="-127"/>
                <a:ea typeface="210 맨발의청춘 L" pitchFamily="18" charset="-127"/>
              </a:rPr>
              <a:t>미림여자정보과학고등학교</a:t>
            </a:r>
            <a:r>
              <a:rPr lang="en-US" altLang="ko-KR" sz="4800" dirty="0" smtClean="0">
                <a:solidFill>
                  <a:srgbClr val="FE9700"/>
                </a:solidFill>
                <a:latin typeface="210 맨발의청춘 L" pitchFamily="18" charset="-127"/>
                <a:ea typeface="210 맨발의청춘 L" pitchFamily="18" charset="-127"/>
              </a:rPr>
              <a:t>/ JSS1</a:t>
            </a:r>
            <a:endParaRPr lang="ko-KR" altLang="en-US" sz="4800" dirty="0">
              <a:solidFill>
                <a:srgbClr val="FE9700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39" y="4824686"/>
            <a:ext cx="6638083" cy="71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5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8C6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8C6D61"/>
          </a:solidFill>
          <a:ln>
            <a:solidFill>
              <a:srgbClr val="8C6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3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아동학대 및 범죄 위한 </a:t>
            </a:r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긴급알림이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신고어플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휴대폰 기기를 통해 아동학대의심 및 범죄에 대한 신고를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신속하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게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진행하는 프로젝트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(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보복으로부터의 자유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8C6D61"/>
                </a:solidFill>
                <a:latin typeface="210 맨발의청춘 L" pitchFamily="18" charset="-127"/>
                <a:ea typeface="210 맨발의청춘 L" pitchFamily="18" charset="-127"/>
              </a:rPr>
              <a:t>미림여자정보과학고등학교</a:t>
            </a:r>
            <a:r>
              <a:rPr lang="en-US" altLang="ko-KR" sz="4800" dirty="0" smtClean="0">
                <a:solidFill>
                  <a:srgbClr val="8C6D61"/>
                </a:solidFill>
                <a:latin typeface="210 맨발의청춘 L" pitchFamily="18" charset="-127"/>
                <a:ea typeface="210 맨발의청춘 L" pitchFamily="18" charset="-127"/>
              </a:rPr>
              <a:t>/ JCC2</a:t>
            </a:r>
            <a:endParaRPr lang="ko-KR" altLang="en-US" sz="4800" dirty="0">
              <a:solidFill>
                <a:srgbClr val="8C6D61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02" y="3677782"/>
            <a:ext cx="7378593" cy="80535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F06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F06292"/>
          </a:solidFill>
          <a:ln>
            <a:solidFill>
              <a:srgbClr val="F06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4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층간소음문제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 해결서비스 </a:t>
            </a:r>
            <a:r>
              <a:rPr lang="en-US" altLang="ko-KR" sz="6000" dirty="0" smtClean="0">
                <a:latin typeface="210 맨발의청춘 L" pitchFamily="18" charset="-127"/>
                <a:ea typeface="210 맨발의청춘 L" pitchFamily="18" charset="-127"/>
              </a:rPr>
              <a:t>“</a:t>
            </a:r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아이낙</a:t>
            </a:r>
            <a:r>
              <a:rPr lang="en-US" altLang="ko-KR" sz="6000" dirty="0" smtClean="0">
                <a:latin typeface="210 맨발의청춘 L" pitchFamily="18" charset="-127"/>
                <a:ea typeface="210 맨발의청춘 L" pitchFamily="18" charset="-127"/>
              </a:rPr>
              <a:t>＂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층간소음문제해결을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위해서 소음측정을 통해 경고를 자동적으로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해줌으로써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층간소음문제를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해결해 주는 서비스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F06292"/>
                </a:solidFill>
                <a:latin typeface="210 맨발의청춘 L" pitchFamily="18" charset="-127"/>
                <a:ea typeface="210 맨발의청춘 L" pitchFamily="18" charset="-127"/>
              </a:rPr>
              <a:t>미림여자정보과학고등학교</a:t>
            </a:r>
            <a:r>
              <a:rPr lang="en-US" altLang="ko-KR" sz="4800" dirty="0" smtClean="0">
                <a:solidFill>
                  <a:srgbClr val="F06292"/>
                </a:solidFill>
                <a:latin typeface="210 맨발의청춘 L" pitchFamily="18" charset="-127"/>
                <a:ea typeface="210 맨발의청춘 L" pitchFamily="18" charset="-127"/>
              </a:rPr>
              <a:t>/JS</a:t>
            </a:r>
            <a:r>
              <a:rPr lang="ko-KR" altLang="en-US" sz="4800" dirty="0" err="1" smtClean="0">
                <a:solidFill>
                  <a:srgbClr val="F06292"/>
                </a:solidFill>
                <a:latin typeface="210 맨발의청춘 L" pitchFamily="18" charset="-127"/>
                <a:ea typeface="210 맨발의청춘 L" pitchFamily="18" charset="-127"/>
              </a:rPr>
              <a:t>스터디</a:t>
            </a:r>
            <a:r>
              <a:rPr lang="en-US" altLang="ko-KR" sz="4800" dirty="0" smtClean="0">
                <a:solidFill>
                  <a:srgbClr val="F06292"/>
                </a:solidFill>
                <a:latin typeface="210 맨발의청춘 L" pitchFamily="18" charset="-127"/>
                <a:ea typeface="210 맨발의청춘 L" pitchFamily="18" charset="-127"/>
              </a:rPr>
              <a:t>2</a:t>
            </a:r>
            <a:endParaRPr lang="ko-KR" altLang="en-US" sz="4800" dirty="0">
              <a:solidFill>
                <a:srgbClr val="F06292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160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128976768" descr="EMB00003e643d3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8"/>
          <a:stretch/>
        </p:blipFill>
        <p:spPr bwMode="auto">
          <a:xfrm>
            <a:off x="7705006" y="3841136"/>
            <a:ext cx="6192688" cy="82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788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7885CB"/>
          </a:solidFill>
          <a:ln>
            <a:solidFill>
              <a:srgbClr val="788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5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길</a:t>
            </a:r>
            <a:r>
              <a:rPr lang="ko-KR" altLang="en-US" sz="6000" dirty="0">
                <a:latin typeface="210 맨발의청춘 L" pitchFamily="18" charset="-127"/>
                <a:ea typeface="210 맨발의청춘 L" pitchFamily="18" charset="-127"/>
              </a:rPr>
              <a:t>을 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걸으며 이어폰으로 안전하게 음악을 듣자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이어폰을 끼고 길을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걸을시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발생될 수 있는 위험으로부터 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예방해주는 프로젝트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rgbClr val="7885CB"/>
                </a:solidFill>
                <a:latin typeface="210 맨발의청춘 L" pitchFamily="18" charset="-127"/>
                <a:ea typeface="210 맨발의청춘 L" pitchFamily="18" charset="-127"/>
              </a:rPr>
              <a:t>서울디지텍고등학교</a:t>
            </a:r>
            <a:r>
              <a:rPr lang="en-US" altLang="ko-KR" sz="4800" dirty="0" smtClean="0">
                <a:solidFill>
                  <a:srgbClr val="7885CB"/>
                </a:solidFill>
                <a:latin typeface="210 맨발의청춘 L" pitchFamily="18" charset="-127"/>
                <a:ea typeface="210 맨발의청춘 L" pitchFamily="18" charset="-127"/>
              </a:rPr>
              <a:t>/ MAGIC</a:t>
            </a:r>
            <a:endParaRPr lang="ko-KR" altLang="en-US" sz="4800" dirty="0">
              <a:solidFill>
                <a:srgbClr val="7885CB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94" y="3824772"/>
            <a:ext cx="8075744" cy="798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89C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89C147"/>
          </a:solidFill>
          <a:ln>
            <a:solidFill>
              <a:srgbClr val="89C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6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고령자</a:t>
            </a:r>
            <a:r>
              <a:rPr lang="ko-KR" altLang="en-US" sz="6000" dirty="0">
                <a:latin typeface="210 맨발의청춘 L" pitchFamily="18" charset="-127"/>
                <a:ea typeface="210 맨발의청춘 L" pitchFamily="18" charset="-127"/>
              </a:rPr>
              <a:t>의 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낙상감지 및 </a:t>
            </a:r>
            <a:r>
              <a:rPr lang="ko-KR" altLang="en-US" sz="6000" dirty="0">
                <a:latin typeface="210 맨발의청춘 L" pitchFamily="18" charset="-127"/>
                <a:ea typeface="210 맨발의청춘 L" pitchFamily="18" charset="-127"/>
              </a:rPr>
              <a:t>걸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음분석 </a:t>
            </a:r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발찌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고령자의 낙상사고를 예방하기 위해서 낙상감지 및 걸음걸이를 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분석하고 사고발생시 신속하게 신고 및 처리해주는 프로젝트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89C147"/>
                </a:solidFill>
                <a:latin typeface="210 맨발의청춘 L" pitchFamily="18" charset="-127"/>
                <a:ea typeface="210 맨발의청춘 L" pitchFamily="18" charset="-127"/>
              </a:rPr>
              <a:t>선린인터넷고등학교</a:t>
            </a:r>
            <a:r>
              <a:rPr lang="en-US" altLang="ko-KR" sz="4800" dirty="0" smtClean="0">
                <a:solidFill>
                  <a:srgbClr val="89C147"/>
                </a:solidFill>
                <a:latin typeface="210 맨발의청춘 L" pitchFamily="18" charset="-127"/>
                <a:ea typeface="210 맨발의청춘 L" pitchFamily="18" charset="-127"/>
              </a:rPr>
              <a:t>/ NEFUS1</a:t>
            </a:r>
            <a:endParaRPr lang="ko-KR" altLang="en-US" sz="4800" dirty="0">
              <a:solidFill>
                <a:srgbClr val="89C147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6672081" y="3823292"/>
            <a:ext cx="8274202" cy="8274202"/>
          </a:xfrm>
          <a:prstGeom prst="ellipse">
            <a:avLst/>
          </a:prstGeom>
          <a:solidFill>
            <a:srgbClr val="89C147"/>
          </a:solidFill>
          <a:ln>
            <a:solidFill>
              <a:srgbClr val="89C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5" b="97923" l="368" r="96317">
                        <a14:foregroundMark x1="88950" y1="64377" x2="89319" y2="92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16" y="5003324"/>
            <a:ext cx="4686172" cy="54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F5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F54236"/>
          </a:solidFill>
          <a:ln>
            <a:solidFill>
              <a:srgbClr val="F5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7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59376" y="13098055"/>
            <a:ext cx="17483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err="1" smtClean="0">
                <a:latin typeface="210 맨발의청춘 L" pitchFamily="18" charset="-127"/>
                <a:ea typeface="210 맨발의청춘 L" pitchFamily="18" charset="-127"/>
              </a:rPr>
              <a:t>MedicApp</a:t>
            </a:r>
            <a:r>
              <a:rPr lang="en-US" altLang="ko-KR" sz="6000" dirty="0" smtClean="0">
                <a:latin typeface="210 맨발의청춘 L" pitchFamily="18" charset="-127"/>
                <a:ea typeface="210 맨발의청춘 L" pitchFamily="18" charset="-127"/>
              </a:rPr>
              <a:t>, 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응급의료 진단 지원 서비스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농어촌지역의 의료사각지대 대상으로 건강검사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,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질병예방</a:t>
            </a:r>
            <a:r>
              <a:rPr lang="en-US" altLang="ko-KR" sz="4000" dirty="0" smtClean="0">
                <a:latin typeface="KBIZ한마음고딕 R" pitchFamily="18" charset="-127"/>
                <a:ea typeface="KBIZ한마음고딕 R" pitchFamily="18" charset="-127"/>
              </a:rPr>
              <a:t>, </a:t>
            </a:r>
            <a:r>
              <a:rPr lang="ko-KR" altLang="en-US" sz="4000" dirty="0" err="1" smtClean="0">
                <a:latin typeface="KBIZ한마음고딕 R" pitchFamily="18" charset="-127"/>
                <a:ea typeface="KBIZ한마음고딕 R" pitchFamily="18" charset="-127"/>
              </a:rPr>
              <a:t>정보제공등을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 통해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진단해주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는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의료애플리케이션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F54236"/>
                </a:solidFill>
                <a:latin typeface="210 맨발의청춘 L" pitchFamily="18" charset="-127"/>
                <a:ea typeface="210 맨발의청춘 L" pitchFamily="18" charset="-127"/>
              </a:rPr>
              <a:t>선린인터넷고등학교</a:t>
            </a:r>
            <a:r>
              <a:rPr lang="en-US" altLang="ko-KR" sz="4800" dirty="0" smtClean="0">
                <a:solidFill>
                  <a:srgbClr val="F54236"/>
                </a:solidFill>
                <a:latin typeface="210 맨발의청춘 L" pitchFamily="18" charset="-127"/>
                <a:ea typeface="210 맨발의청춘 L" pitchFamily="18" charset="-127"/>
              </a:rPr>
              <a:t>/ NEFUS2</a:t>
            </a:r>
            <a:endParaRPr lang="ko-KR" altLang="en-US" sz="4800" dirty="0">
              <a:solidFill>
                <a:srgbClr val="F54236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20481" name="Picture 1" descr="D:\Users\user\Documents\Downloads\Medical-background-design\OGFB4B0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51" y="4673188"/>
            <a:ext cx="6989598" cy="69895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851" y="-53499"/>
            <a:ext cx="21602700" cy="21613570"/>
          </a:xfrm>
          <a:prstGeom prst="rect">
            <a:avLst/>
          </a:prstGeom>
          <a:solidFill>
            <a:schemeClr val="bg1"/>
          </a:solidFill>
          <a:ln w="254000">
            <a:solidFill>
              <a:srgbClr val="72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줄무늬 8"/>
          <p:cNvSpPr/>
          <p:nvPr/>
        </p:nvSpPr>
        <p:spPr>
          <a:xfrm>
            <a:off x="8094" y="-22290"/>
            <a:ext cx="8206514" cy="7726852"/>
          </a:xfrm>
          <a:prstGeom prst="diagStripe">
            <a:avLst/>
          </a:prstGeom>
          <a:solidFill>
            <a:srgbClr val="72B8D2"/>
          </a:solidFill>
          <a:ln>
            <a:solidFill>
              <a:srgbClr val="72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9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8</a:t>
            </a:r>
            <a:endParaRPr lang="ko-KR" altLang="en-US" sz="239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21" l="9827" r="89957">
                        <a14:foregroundMark x1="50108" y1="52161" x2="50108" y2="52161"/>
                        <a14:foregroundMark x1="51080" y1="58420" x2="51080" y2="58420"/>
                        <a14:foregroundMark x1="51080" y1="61550" x2="51080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31878" b="33549"/>
          <a:stretch/>
        </p:blipFill>
        <p:spPr bwMode="auto">
          <a:xfrm>
            <a:off x="4832147" y="18103749"/>
            <a:ext cx="1051738" cy="13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188" y="13454488"/>
            <a:ext cx="1514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latin typeface="210 맨발의청춘 L" pitchFamily="18" charset="-127"/>
                <a:ea typeface="210 맨발의청춘 L" pitchFamily="18" charset="-127"/>
              </a:rPr>
              <a:t>Save Point(</a:t>
            </a:r>
            <a:r>
              <a:rPr lang="ko-KR" altLang="en-US" sz="6000" dirty="0" smtClean="0">
                <a:latin typeface="210 맨발의청춘 L" pitchFamily="18" charset="-127"/>
                <a:ea typeface="210 맨발의청춘 L" pitchFamily="18" charset="-127"/>
              </a:rPr>
              <a:t>실시간 </a:t>
            </a:r>
            <a:r>
              <a:rPr lang="ko-KR" altLang="en-US" sz="6000" dirty="0" err="1" smtClean="0">
                <a:latin typeface="210 맨발의청춘 L" pitchFamily="18" charset="-127"/>
                <a:ea typeface="210 맨발의청춘 L" pitchFamily="18" charset="-127"/>
              </a:rPr>
              <a:t>안전지도앱</a:t>
            </a:r>
            <a:r>
              <a:rPr lang="en-US" altLang="ko-KR" sz="6000" dirty="0" smtClean="0">
                <a:latin typeface="210 맨발의청춘 L" pitchFamily="18" charset="-127"/>
                <a:ea typeface="210 맨발의청춘 L" pitchFamily="18" charset="-127"/>
              </a:rPr>
              <a:t>)</a:t>
            </a:r>
            <a:endParaRPr lang="ko-KR" altLang="en-US" sz="60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88" y="14563464"/>
            <a:ext cx="1514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사용자 공유를 구축하여 위험지역지도를 데이터베이스를 통한</a:t>
            </a:r>
            <a:endParaRPr lang="en-US" altLang="ko-KR" sz="4000" dirty="0" smtClean="0">
              <a:latin typeface="KBIZ한마음고딕 R" pitchFamily="18" charset="-127"/>
              <a:ea typeface="KBIZ한마음고딕 R" pitchFamily="18" charset="-127"/>
            </a:endParaRPr>
          </a:p>
          <a:p>
            <a:pPr algn="ctr"/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사전경</a:t>
            </a:r>
            <a:r>
              <a:rPr lang="ko-KR" altLang="en-US" sz="4000" dirty="0">
                <a:latin typeface="KBIZ한마음고딕 R" pitchFamily="18" charset="-127"/>
                <a:ea typeface="KBIZ한마음고딕 R" pitchFamily="18" charset="-127"/>
              </a:rPr>
              <a:t>고 </a:t>
            </a:r>
            <a:r>
              <a:rPr lang="ko-KR" altLang="en-US" sz="4000" dirty="0" smtClean="0">
                <a:latin typeface="KBIZ한마음고딕 R" pitchFamily="18" charset="-127"/>
                <a:ea typeface="KBIZ한마음고딕 R" pitchFamily="18" charset="-127"/>
              </a:rPr>
              <a:t>시스템</a:t>
            </a:r>
            <a:endParaRPr lang="ko-KR" altLang="en-US" sz="4000" dirty="0">
              <a:latin typeface="KBIZ한마음고딕 R" pitchFamily="18" charset="-127"/>
              <a:ea typeface="KBIZ한마음고딕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629" y="991712"/>
            <a:ext cx="638085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IT’</a:t>
            </a:r>
            <a:r>
              <a:rPr lang="en-US" altLang="ko-KR" sz="4800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s</a:t>
            </a:r>
            <a:r>
              <a:rPr lang="en-US" altLang="ko-KR" sz="4800" dirty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4800" dirty="0" err="1">
                <a:latin typeface="210 맨발의청춘 L" pitchFamily="18" charset="-127"/>
                <a:ea typeface="210 맨발의청춘 L" pitchFamily="18" charset="-127"/>
              </a:rPr>
              <a:t>챌린지대회</a:t>
            </a:r>
            <a:endParaRPr lang="ko-KR" altLang="en-US" sz="48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494" y="18434198"/>
            <a:ext cx="1540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수원정보과학고등학교</a:t>
            </a:r>
            <a:r>
              <a:rPr lang="en-US" altLang="ko-KR" sz="4800" dirty="0" smtClean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/ </a:t>
            </a:r>
            <a:r>
              <a:rPr lang="ko-KR" altLang="en-US" sz="4800" dirty="0" err="1" smtClean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이불밖은</a:t>
            </a:r>
            <a:r>
              <a:rPr lang="ko-KR" altLang="en-US" sz="4800" dirty="0" smtClean="0">
                <a:solidFill>
                  <a:srgbClr val="72B8D2"/>
                </a:solidFill>
                <a:latin typeface="210 맨발의청춘 L" pitchFamily="18" charset="-127"/>
                <a:ea typeface="210 맨발의청춘 L" pitchFamily="18" charset="-127"/>
              </a:rPr>
              <a:t> 위험해</a:t>
            </a:r>
            <a:endParaRPr lang="ko-KR" altLang="en-US" sz="4800" dirty="0">
              <a:solidFill>
                <a:srgbClr val="72B8D2"/>
              </a:solidFill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83" y="3851260"/>
            <a:ext cx="8413433" cy="78945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374</Words>
  <Application>Microsoft Office PowerPoint</Application>
  <PresentationFormat>사용자 지정</PresentationFormat>
  <Paragraphs>92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굴림</vt:lpstr>
      <vt:lpstr>Arial</vt:lpstr>
      <vt:lpstr>210 맨발의청춘 L</vt:lpstr>
      <vt:lpstr>맑은 고딕</vt:lpstr>
      <vt:lpstr>KBIZ한마음고딕 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</cp:revision>
  <dcterms:created xsi:type="dcterms:W3CDTF">2017-05-31T02:12:00Z</dcterms:created>
  <dcterms:modified xsi:type="dcterms:W3CDTF">2017-06-01T08:42:27Z</dcterms:modified>
</cp:coreProperties>
</file>