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30"/>
  </p:handoutMasterIdLst>
  <p:sldIdLst>
    <p:sldId id="290" r:id="rId2"/>
    <p:sldId id="292" r:id="rId3"/>
    <p:sldId id="259" r:id="rId4"/>
    <p:sldId id="265" r:id="rId5"/>
    <p:sldId id="266" r:id="rId6"/>
    <p:sldId id="267" r:id="rId7"/>
    <p:sldId id="268" r:id="rId8"/>
    <p:sldId id="270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</p:sldIdLst>
  <p:sldSz cx="9906000" cy="6858000" type="A4"/>
  <p:notesSz cx="6797675" cy="9926638"/>
  <p:embeddedFontLst>
    <p:embeddedFont>
      <p:font typeface="맑은 고딕" panose="020B0503020000020004" pitchFamily="50" charset="-127"/>
      <p:regular r:id="rId31"/>
      <p:bold r:id="rId32"/>
    </p:embeddedFont>
    <p:embeddedFont>
      <p:font typeface="KoPub돋움체 Medium" panose="020B0600000101010101" charset="-127"/>
      <p:regular r:id="rId33"/>
    </p:embeddedFont>
    <p:embeddedFont>
      <p:font typeface="KoPub돋움체 Light" panose="020B0600000101010101" charset="-127"/>
      <p:regular r:id="rId34"/>
    </p:embeddedFont>
  </p:embeddedFontLst>
  <p:defaultTextStyle>
    <a:defPPr>
      <a:defRPr lang="ko-KR"/>
    </a:defPPr>
    <a:lvl1pPr marL="0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1" autoAdjust="0"/>
    <p:restoredTop sz="94660"/>
  </p:normalViewPr>
  <p:slideViewPr>
    <p:cSldViewPr>
      <p:cViewPr>
        <p:scale>
          <a:sx n="66" d="100"/>
          <a:sy n="66" d="100"/>
        </p:scale>
        <p:origin x="-2718" y="-104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A7BCF-3776-4FC6-9350-2193CE227F8E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3858A-B833-4E67-AD82-A8E7DFD33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412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3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9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94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10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2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420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909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41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6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58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16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7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63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9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9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10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26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47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774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435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309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05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2" y="273051"/>
            <a:ext cx="3259006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0"/>
            <a:ext cx="5537729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54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5813" indent="0">
              <a:buNone/>
              <a:defRPr sz="3200"/>
            </a:lvl2pPr>
            <a:lvl3pPr marL="1031626" indent="0">
              <a:buNone/>
              <a:defRPr sz="2700"/>
            </a:lvl3pPr>
            <a:lvl4pPr marL="1547439" indent="0">
              <a:buNone/>
              <a:defRPr sz="2300"/>
            </a:lvl4pPr>
            <a:lvl5pPr marL="2063252" indent="0">
              <a:buNone/>
              <a:defRPr sz="2300"/>
            </a:lvl5pPr>
            <a:lvl6pPr marL="2579065" indent="0">
              <a:buNone/>
              <a:defRPr sz="2300"/>
            </a:lvl6pPr>
            <a:lvl7pPr marL="3094878" indent="0">
              <a:buNone/>
              <a:defRPr sz="2300"/>
            </a:lvl7pPr>
            <a:lvl8pPr marL="3610691" indent="0">
              <a:buNone/>
              <a:defRPr sz="2300"/>
            </a:lvl8pPr>
            <a:lvl9pPr marL="4126504" indent="0">
              <a:buNone/>
              <a:defRPr sz="23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53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103163" tIns="51581" rIns="103163" bIns="5158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103163" tIns="51581" rIns="103163" bIns="5158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7255-750C-42C8-BDD0-742A5F1DD469}" type="datetimeFigureOut">
              <a:rPr lang="ko-KR" altLang="en-US" smtClean="0"/>
              <a:t>2019-01-10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827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3162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6860" indent="-386860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8196" indent="-322383" algn="l" defTabSz="1031626" rtl="0" eaLnBrk="1" latinLnBrk="1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533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46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1159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972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785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8598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4411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813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626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439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252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9065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878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691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6504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5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endParaRPr lang="ko-KR" altLang="en-US"/>
          </a:p>
        </p:txBody>
      </p:sp>
      <p:pic>
        <p:nvPicPr>
          <p:cNvPr id="148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76" y="5604631"/>
            <a:ext cx="1870648" cy="2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164416" y="2708920"/>
            <a:ext cx="5577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48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참여자격 자가테스트</a:t>
            </a:r>
            <a:r>
              <a:rPr lang="en-US" altLang="ko-KR" sz="48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48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51" name="모서리가 둥근 직사각형 150"/>
          <p:cNvSpPr/>
          <p:nvPr/>
        </p:nvSpPr>
        <p:spPr>
          <a:xfrm>
            <a:off x="3039502" y="1844824"/>
            <a:ext cx="382699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18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8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800" dirty="0" err="1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sz="1800" dirty="0"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8824" y="5949280"/>
            <a:ext cx="31683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 smtClean="0"/>
              <a:t>2019.01.10 / </a:t>
            </a:r>
            <a:r>
              <a:rPr lang="ko-KR" altLang="en-US" sz="800" dirty="0" err="1" smtClean="0"/>
              <a:t>함께일하는재단</a:t>
            </a:r>
            <a:r>
              <a:rPr lang="ko-KR" altLang="en-US" sz="800" dirty="0" smtClean="0"/>
              <a:t> </a:t>
            </a:r>
            <a:r>
              <a:rPr lang="ko-KR" altLang="en-US" sz="800" dirty="0" err="1" smtClean="0"/>
              <a:t>사회적경제팀</a:t>
            </a:r>
            <a:r>
              <a:rPr lang="ko-KR" altLang="en-US" sz="800" dirty="0" smtClean="0"/>
              <a:t> 공동제작</a:t>
            </a:r>
            <a:r>
              <a:rPr lang="en-US" altLang="ko-KR" sz="800" dirty="0" smtClean="0"/>
              <a:t>.</a:t>
            </a:r>
            <a:endParaRPr lang="ko-KR" altLang="en-US" sz="800" dirty="0"/>
          </a:p>
        </p:txBody>
      </p:sp>
      <p:sp>
        <p:nvSpPr>
          <p:cNvPr id="154" name="직사각형 153"/>
          <p:cNvSpPr/>
          <p:nvPr/>
        </p:nvSpPr>
        <p:spPr>
          <a:xfrm>
            <a:off x="7041232" y="228463"/>
            <a:ext cx="2800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가치의 날개를 펴고 창업에 도전하라</a:t>
            </a:r>
            <a:r>
              <a:rPr lang="en-US" altLang="ko-KR" sz="14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!</a:t>
            </a:r>
            <a:endParaRPr lang="ko-KR" altLang="en-US" sz="1400" dirty="0"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69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 당시 사업자 폐업 및  신규설립을 하셨나요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</a:rPr>
              <a:t>폐업</a:t>
            </a: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신규사업자설립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대표자 폐업 및 신규사업자 설립유무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04" y="5104334"/>
            <a:ext cx="34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</a:rPr>
              <a:t>※ 2019</a:t>
            </a:r>
            <a:r>
              <a:rPr lang="ko-KR" altLang="en-US" sz="1200" dirty="0" smtClean="0">
                <a:solidFill>
                  <a:srgbClr val="FF0000"/>
                </a:solidFill>
              </a:rPr>
              <a:t>년도 공고마감일기준</a:t>
            </a:r>
            <a:r>
              <a:rPr lang="en-US" altLang="ko-KR" sz="1200" dirty="0" smtClean="0">
                <a:solidFill>
                  <a:srgbClr val="FF0000"/>
                </a:solidFill>
              </a:rPr>
              <a:t>(2019.01.17</a:t>
            </a:r>
            <a:r>
              <a:rPr lang="ko-KR" altLang="en-US" sz="1200" dirty="0" smtClean="0">
                <a:solidFill>
                  <a:srgbClr val="FF0000"/>
                </a:solidFill>
              </a:rPr>
              <a:t>일</a:t>
            </a:r>
            <a:r>
              <a:rPr lang="en-US" altLang="ko-KR" sz="1200" dirty="0" smtClean="0">
                <a:solidFill>
                  <a:srgbClr val="FF0000"/>
                </a:solidFill>
              </a:rPr>
              <a:t>) </a:t>
            </a:r>
          </a:p>
          <a:p>
            <a:r>
              <a:rPr lang="en-US" altLang="ko-KR" sz="1200" dirty="0">
                <a:solidFill>
                  <a:srgbClr val="FF0000"/>
                </a:solidFill>
              </a:rPr>
              <a:t> </a:t>
            </a:r>
            <a:r>
              <a:rPr lang="en-US" altLang="ko-KR" sz="1200" dirty="0" smtClean="0">
                <a:solidFill>
                  <a:srgbClr val="FF0000"/>
                </a:solidFill>
              </a:rPr>
              <a:t>  </a:t>
            </a:r>
            <a:r>
              <a:rPr lang="ko-KR" altLang="en-US" sz="1200" dirty="0" smtClean="0">
                <a:solidFill>
                  <a:srgbClr val="FF0000"/>
                </a:solidFill>
              </a:rPr>
              <a:t>이전 폐업 및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육성사업 참여 시 구성원 자격은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600" dirty="0">
                <a:solidFill>
                  <a:schemeClr val="tx1"/>
                </a:solidFill>
              </a:rPr>
              <a:t>대표로 참여</a:t>
            </a: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</a:rPr>
              <a:t>팀원으로 참여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년도 구성원 자격 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64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육성사업 참여 시 기존사업자 유지 및 신규여부는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기존사업자 승계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신규사업자 설립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기존사업자 승계 및 신규등록 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47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신규사업자 설립 예정 및 완료 상태는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설립 예정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설립 완료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신규사업자 설립 예정 및 완료 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4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사업자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개인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법인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를 보유하고 계신가요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사업자 보유상태 유무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6" name="모서리가 둥근 직사각형 15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 형태는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사업자 형태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6" name="모서리가 둥근 직사각형 15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개인사업자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법인사업자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설립일은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마감일 기준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사업자 설립일 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6" name="모서리가 둥근 직사각형 15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미만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이상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2019</a:t>
            </a:r>
            <a:r>
              <a:rPr lang="ko-KR" altLang="en-US" sz="1200" dirty="0" smtClean="0">
                <a:solidFill>
                  <a:schemeClr val="bg1"/>
                </a:solidFill>
              </a:rPr>
              <a:t>년도 공고마감일기준</a:t>
            </a:r>
            <a:r>
              <a:rPr lang="en-US" altLang="ko-KR" sz="1200" dirty="0" smtClean="0">
                <a:solidFill>
                  <a:schemeClr val="bg1"/>
                </a:solidFill>
              </a:rPr>
              <a:t>(2019.01.17</a:t>
            </a:r>
            <a:r>
              <a:rPr lang="ko-KR" altLang="en-US" sz="1200" dirty="0" smtClean="0">
                <a:solidFill>
                  <a:schemeClr val="bg1"/>
                </a:solidFill>
              </a:rPr>
              <a:t>일</a:t>
            </a:r>
            <a:r>
              <a:rPr lang="en-US" altLang="ko-KR" sz="1200" dirty="0" smtClean="0">
                <a:solidFill>
                  <a:schemeClr val="bg1"/>
                </a:solidFill>
              </a:rPr>
              <a:t>) </a:t>
            </a:r>
            <a:r>
              <a:rPr lang="ko-KR" altLang="en-US" sz="1200" dirty="0" smtClean="0">
                <a:solidFill>
                  <a:schemeClr val="bg1"/>
                </a:solidFill>
              </a:rPr>
              <a:t>기준하</a:t>
            </a:r>
            <a:r>
              <a:rPr lang="ko-KR" altLang="en-US" sz="1200" dirty="0">
                <a:solidFill>
                  <a:schemeClr val="bg1"/>
                </a:solidFill>
              </a:rPr>
              <a:t>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[2017.01.18]</a:t>
            </a:r>
            <a:r>
              <a:rPr lang="ko-KR" altLang="en-US" sz="1200" dirty="0" smtClean="0">
                <a:solidFill>
                  <a:schemeClr val="bg1"/>
                </a:solidFill>
              </a:rPr>
              <a:t>일 기준으로 </a:t>
            </a:r>
            <a:r>
              <a:rPr lang="en-US" altLang="ko-KR" sz="1200" dirty="0" smtClean="0">
                <a:solidFill>
                  <a:schemeClr val="bg1"/>
                </a:solidFill>
              </a:rPr>
              <a:t>2</a:t>
            </a:r>
            <a:r>
              <a:rPr lang="ko-KR" altLang="en-US" sz="1200" dirty="0" smtClean="0">
                <a:solidFill>
                  <a:schemeClr val="bg1"/>
                </a:solidFill>
              </a:rPr>
              <a:t>년 미만과 이상으로 구분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예비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사회적기업을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 받으셨나요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/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예비사회적기업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인증여부</a:t>
            </a:r>
          </a:p>
        </p:txBody>
      </p:sp>
    </p:spTree>
    <p:extLst>
      <p:ext uri="{BB962C8B-B14F-4D97-AF65-F5344CB8AC3E}">
        <p14:creationId xmlns:p14="http://schemas.microsoft.com/office/powerpoint/2010/main" val="6945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</a:t>
            </a:r>
            <a:r>
              <a:rPr lang="en-US" altLang="ko-KR" sz="28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·</a:t>
            </a:r>
            <a:r>
              <a:rPr lang="ko-KR" altLang="en-US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지정을 받으셨나요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</a:t>
            </a:r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· 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 여부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사회적경제조직이란</a:t>
            </a:r>
            <a:r>
              <a:rPr lang="ko-KR" altLang="en-US" sz="1200" dirty="0" smtClean="0">
                <a:solidFill>
                  <a:schemeClr val="bg1"/>
                </a:solidFill>
              </a:rPr>
              <a:t> 국가에서 인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r>
              <a:rPr lang="ko-KR" altLang="en-US" sz="1200" dirty="0" smtClean="0">
                <a:solidFill>
                  <a:schemeClr val="bg1"/>
                </a:solidFill>
              </a:rPr>
              <a:t>지정한 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</a:rPr>
              <a:t>예비</a:t>
            </a:r>
            <a:r>
              <a:rPr lang="en-US" altLang="ko-KR" sz="1200" dirty="0" smtClean="0">
                <a:solidFill>
                  <a:schemeClr val="bg1"/>
                </a:solidFill>
              </a:rPr>
              <a:t>)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사회적기업</a:t>
            </a:r>
            <a:r>
              <a:rPr lang="en-US" altLang="ko-KR" sz="1200" dirty="0" smtClean="0">
                <a:solidFill>
                  <a:schemeClr val="bg1"/>
                </a:solidFill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</a:rPr>
              <a:t>마을기업</a:t>
            </a:r>
            <a:r>
              <a:rPr lang="en-US" altLang="ko-KR" sz="1200" dirty="0" smtClean="0">
                <a:solidFill>
                  <a:schemeClr val="bg1"/>
                </a:solidFill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</a:rPr>
              <a:t>자활기업을 말함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</a:t>
            </a:r>
            <a:r>
              <a:rPr lang="en-US" altLang="ko-KR" sz="28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·</a:t>
            </a:r>
            <a:r>
              <a:rPr lang="ko-KR" altLang="en-US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지정을 받은 기업형태는 무엇인가요</a:t>
            </a:r>
            <a:r>
              <a:rPr lang="en-US" altLang="ko-KR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79673" y="3558577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2800" dirty="0" smtClean="0">
                <a:solidFill>
                  <a:schemeClr val="tx1"/>
                </a:solidFill>
              </a:rPr>
              <a:t>(</a:t>
            </a:r>
            <a:r>
              <a:rPr lang="ko-KR" altLang="en-US" sz="2800" dirty="0" smtClean="0">
                <a:solidFill>
                  <a:schemeClr val="tx1"/>
                </a:solidFill>
              </a:rPr>
              <a:t>예비</a:t>
            </a:r>
            <a:r>
              <a:rPr lang="en-US" altLang="ko-KR" sz="2800" dirty="0" smtClean="0">
                <a:solidFill>
                  <a:schemeClr val="tx1"/>
                </a:solidFill>
              </a:rPr>
              <a:t>)</a:t>
            </a:r>
            <a:r>
              <a:rPr lang="ko-KR" altLang="en-US" sz="2800" dirty="0" err="1" smtClean="0">
                <a:solidFill>
                  <a:schemeClr val="tx1"/>
                </a:solidFill>
              </a:rPr>
              <a:t>사회적기업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</a:t>
            </a:r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· 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 기업형태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사회적경제조직이란</a:t>
            </a:r>
            <a:r>
              <a:rPr lang="ko-KR" altLang="en-US" sz="1200" dirty="0" smtClean="0">
                <a:solidFill>
                  <a:schemeClr val="bg1"/>
                </a:solidFill>
              </a:rPr>
              <a:t> 국가에서 인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r>
              <a:rPr lang="ko-KR" altLang="en-US" sz="1200" dirty="0" smtClean="0">
                <a:solidFill>
                  <a:schemeClr val="bg1"/>
                </a:solidFill>
              </a:rPr>
              <a:t>지정한 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</a:rPr>
              <a:t>예비</a:t>
            </a:r>
            <a:r>
              <a:rPr lang="en-US" altLang="ko-KR" sz="1200" dirty="0" smtClean="0">
                <a:solidFill>
                  <a:schemeClr val="bg1"/>
                </a:solidFill>
              </a:rPr>
              <a:t>)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사회적기업</a:t>
            </a:r>
            <a:r>
              <a:rPr lang="en-US" altLang="ko-KR" sz="1200" dirty="0" smtClean="0">
                <a:solidFill>
                  <a:schemeClr val="bg1"/>
                </a:solidFill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</a:rPr>
              <a:t>마을기업</a:t>
            </a:r>
            <a:r>
              <a:rPr lang="en-US" altLang="ko-KR" sz="1200" dirty="0" smtClean="0">
                <a:solidFill>
                  <a:schemeClr val="bg1"/>
                </a:solidFill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</a:rPr>
              <a:t>자활기업을 말함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모서리가 둥근 직사각형 16">
            <a:hlinkClick r:id="rId4" action="ppaction://hlinksldjump"/>
          </p:cNvPr>
          <p:cNvSpPr/>
          <p:nvPr/>
        </p:nvSpPr>
        <p:spPr>
          <a:xfrm>
            <a:off x="6064624" y="3558577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2800" dirty="0" err="1" smtClean="0">
                <a:solidFill>
                  <a:schemeClr val="tx1"/>
                </a:solidFill>
              </a:rPr>
              <a:t>사회적협동조합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>
            <a:hlinkClick r:id="rId5" action="ppaction://hlinksldjump"/>
          </p:cNvPr>
          <p:cNvSpPr/>
          <p:nvPr/>
        </p:nvSpPr>
        <p:spPr>
          <a:xfrm>
            <a:off x="479672" y="4863105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마을 또는 자활기업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19" name="모서리가 둥근 직사각형 18">
            <a:hlinkClick r:id="rId2" action="ppaction://hlinksldjump"/>
          </p:cNvPr>
          <p:cNvSpPr/>
          <p:nvPr/>
        </p:nvSpPr>
        <p:spPr>
          <a:xfrm>
            <a:off x="6064623" y="4863105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영리 협동조합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7041232" y="228463"/>
            <a:ext cx="2800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가치의 날개를 펴고 창업에 도전하라</a:t>
            </a:r>
            <a:r>
              <a:rPr lang="en-US" altLang="ko-KR" sz="14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!</a:t>
            </a:r>
            <a:endParaRPr lang="ko-KR" altLang="en-US" sz="1400" dirty="0"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594926" y="3573016"/>
            <a:ext cx="5400600" cy="400110"/>
            <a:chOff x="2504728" y="2276872"/>
            <a:chExt cx="5400600" cy="400110"/>
          </a:xfrm>
        </p:grpSpPr>
        <p:sp>
          <p:nvSpPr>
            <p:cNvPr id="2" name="TextBox 1"/>
            <p:cNvSpPr txBox="1"/>
            <p:nvPr/>
          </p:nvSpPr>
          <p:spPr>
            <a:xfrm>
              <a:off x="2504728" y="2276872"/>
              <a:ext cx="540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F5</a:t>
              </a:r>
              <a:r>
                <a:rPr lang="en-US" altLang="ko-KR" dirty="0" smtClean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dirty="0">
                  <a:solidFill>
                    <a:srgbClr val="FF0000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dirty="0" smtClean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를 눌러서 실행 후 해당항목을 클릭하세요</a:t>
              </a:r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5" name="모서리가 둥근 직사각형 4"/>
            <p:cNvSpPr/>
            <p:nvPr/>
          </p:nvSpPr>
          <p:spPr>
            <a:xfrm>
              <a:off x="2558922" y="2289121"/>
              <a:ext cx="360040" cy="363736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16204" y="2996952"/>
            <a:ext cx="6534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준비 되셨다면</a:t>
            </a:r>
            <a:r>
              <a:rPr lang="en-US" altLang="ko-KR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이제부터 </a:t>
            </a:r>
            <a:r>
              <a:rPr lang="ko-KR" altLang="en-US" sz="1400" dirty="0" err="1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사회적기업가육성사업</a:t>
            </a:r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</a:t>
            </a:r>
            <a:r>
              <a:rPr lang="en-US" altLang="ko-KR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참여자격 테스트</a:t>
            </a:r>
            <a:r>
              <a:rPr lang="en-US" altLang="ko-KR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가 시작됩니다</a:t>
            </a:r>
            <a:r>
              <a:rPr lang="en-US" altLang="ko-KR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 </a:t>
            </a:r>
            <a:endParaRPr lang="ko-KR" altLang="en-US" sz="14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13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06" y="5805264"/>
            <a:ext cx="1700589" cy="2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8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사회적협동조합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설립연도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설립일은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마감일 기준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2019</a:t>
            </a:r>
            <a:r>
              <a:rPr lang="ko-KR" altLang="en-US" sz="1200" dirty="0" smtClean="0">
                <a:solidFill>
                  <a:schemeClr val="bg1"/>
                </a:solidFill>
              </a:rPr>
              <a:t>년도 공고마감일기준</a:t>
            </a:r>
            <a:r>
              <a:rPr lang="en-US" altLang="ko-KR" sz="1200" dirty="0" smtClean="0">
                <a:solidFill>
                  <a:schemeClr val="bg1"/>
                </a:solidFill>
              </a:rPr>
              <a:t>(2019.01.17</a:t>
            </a:r>
            <a:r>
              <a:rPr lang="ko-KR" altLang="en-US" sz="1200" dirty="0" smtClean="0">
                <a:solidFill>
                  <a:schemeClr val="bg1"/>
                </a:solidFill>
              </a:rPr>
              <a:t>일</a:t>
            </a:r>
            <a:r>
              <a:rPr lang="en-US" altLang="ko-KR" sz="1200" dirty="0" smtClean="0">
                <a:solidFill>
                  <a:schemeClr val="bg1"/>
                </a:solidFill>
              </a:rPr>
              <a:t>) </a:t>
            </a:r>
            <a:r>
              <a:rPr lang="ko-KR" altLang="en-US" sz="1200" dirty="0" smtClean="0">
                <a:solidFill>
                  <a:schemeClr val="bg1"/>
                </a:solidFill>
              </a:rPr>
              <a:t>기준하</a:t>
            </a:r>
            <a:r>
              <a:rPr lang="ko-KR" altLang="en-US" sz="1200" dirty="0">
                <a:solidFill>
                  <a:schemeClr val="bg1"/>
                </a:solidFill>
              </a:rPr>
              <a:t>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[2017.01.18]</a:t>
            </a:r>
            <a:r>
              <a:rPr lang="ko-KR" altLang="en-US" sz="1200" dirty="0" smtClean="0">
                <a:solidFill>
                  <a:schemeClr val="bg1"/>
                </a:solidFill>
              </a:rPr>
              <a:t>일 기준으로 </a:t>
            </a:r>
            <a:r>
              <a:rPr lang="en-US" altLang="ko-KR" sz="1200" dirty="0" smtClean="0">
                <a:solidFill>
                  <a:schemeClr val="bg1"/>
                </a:solidFill>
              </a:rPr>
              <a:t>2</a:t>
            </a:r>
            <a:r>
              <a:rPr lang="ko-KR" altLang="en-US" sz="1200" dirty="0" smtClean="0">
                <a:solidFill>
                  <a:schemeClr val="bg1"/>
                </a:solidFill>
              </a:rPr>
              <a:t>년 미만과 이상으로 구분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모서리가 둥근 직사각형 22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미만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이상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미지정</a:t>
            </a:r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미인증기업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설립일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설립일은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마감일 기준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2019</a:t>
            </a:r>
            <a:r>
              <a:rPr lang="ko-KR" altLang="en-US" sz="1200" dirty="0" smtClean="0">
                <a:solidFill>
                  <a:schemeClr val="bg1"/>
                </a:solidFill>
              </a:rPr>
              <a:t>년도 공고마감일기준</a:t>
            </a:r>
            <a:r>
              <a:rPr lang="en-US" altLang="ko-KR" sz="1200" dirty="0" smtClean="0">
                <a:solidFill>
                  <a:schemeClr val="bg1"/>
                </a:solidFill>
              </a:rPr>
              <a:t>(2019.01.17</a:t>
            </a:r>
            <a:r>
              <a:rPr lang="ko-KR" altLang="en-US" sz="1200" dirty="0" smtClean="0">
                <a:solidFill>
                  <a:schemeClr val="bg1"/>
                </a:solidFill>
              </a:rPr>
              <a:t>일</a:t>
            </a:r>
            <a:r>
              <a:rPr lang="en-US" altLang="ko-KR" sz="1200" dirty="0" smtClean="0">
                <a:solidFill>
                  <a:schemeClr val="bg1"/>
                </a:solidFill>
              </a:rPr>
              <a:t>) </a:t>
            </a:r>
            <a:r>
              <a:rPr lang="ko-KR" altLang="en-US" sz="1200" dirty="0" smtClean="0">
                <a:solidFill>
                  <a:schemeClr val="bg1"/>
                </a:solidFill>
              </a:rPr>
              <a:t>기준하</a:t>
            </a:r>
            <a:r>
              <a:rPr lang="ko-KR" altLang="en-US" sz="1200" dirty="0">
                <a:solidFill>
                  <a:schemeClr val="bg1"/>
                </a:solidFill>
              </a:rPr>
              <a:t>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[2017.01.18]</a:t>
            </a:r>
            <a:r>
              <a:rPr lang="ko-KR" altLang="en-US" sz="1200" dirty="0" smtClean="0">
                <a:solidFill>
                  <a:schemeClr val="bg1"/>
                </a:solidFill>
              </a:rPr>
              <a:t>일 기준으로 </a:t>
            </a:r>
            <a:r>
              <a:rPr lang="en-US" altLang="ko-KR" sz="1200" dirty="0" smtClean="0">
                <a:solidFill>
                  <a:schemeClr val="bg1"/>
                </a:solidFill>
              </a:rPr>
              <a:t>2</a:t>
            </a:r>
            <a:r>
              <a:rPr lang="ko-KR" altLang="en-US" sz="1200" dirty="0" smtClean="0">
                <a:solidFill>
                  <a:schemeClr val="bg1"/>
                </a:solidFill>
              </a:rPr>
              <a:t>년 미만과 이상으로 구분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모서리가 둥근 직사각형 22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미만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이상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인증</a:t>
            </a:r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지정기업  폐업여부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 받은 후 폐업을 하셨습니까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3" name="모서리가 둥근 직사각형 22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YES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NO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참여불가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8" name="모서리가 둥근 직사각형 17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5" name="모서리가 둥근 직사각형 14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참여불가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692" y="4221088"/>
            <a:ext cx="9148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※ </a:t>
            </a:r>
            <a:r>
              <a:rPr lang="ko-KR" altLang="en-US" sz="1200" dirty="0" smtClean="0"/>
              <a:t>단</a:t>
            </a:r>
            <a:r>
              <a:rPr lang="en-US" altLang="ko-KR" sz="1200" dirty="0" smtClean="0"/>
              <a:t>, 2019</a:t>
            </a:r>
            <a:r>
              <a:rPr lang="ko-KR" altLang="en-US" sz="1200" dirty="0" smtClean="0"/>
              <a:t>년도 공고마감일기준</a:t>
            </a:r>
            <a:r>
              <a:rPr lang="en-US" altLang="ko-KR" sz="1200" dirty="0" smtClean="0"/>
              <a:t>(2019.01.17</a:t>
            </a:r>
            <a:r>
              <a:rPr lang="ko-KR" altLang="en-US" sz="1200" dirty="0" smtClean="0"/>
              <a:t>일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기준하</a:t>
            </a:r>
            <a:r>
              <a:rPr lang="ko-KR" altLang="en-US" sz="1200" dirty="0"/>
              <a:t>여</a:t>
            </a:r>
            <a:r>
              <a:rPr lang="ko-KR" altLang="en-US" sz="1200" dirty="0" smtClean="0"/>
              <a:t> 이전에 보유하신 사업자를 폐업하시면 참여가 가능합니다</a:t>
            </a:r>
            <a:r>
              <a:rPr lang="en-US" altLang="ko-KR" sz="1200" dirty="0" smtClean="0"/>
              <a:t>. </a:t>
            </a:r>
            <a:endParaRPr lang="ko-KR" altLang="en-US" sz="1200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72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참여가</a:t>
            </a:r>
            <a:r>
              <a:rPr lang="ko-KR" alt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능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048" y="3789040"/>
            <a:ext cx="3879905" cy="39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참여가능 분야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재도전 </a:t>
            </a:r>
            <a:r>
              <a:rPr lang="ko-KR" altLang="en-US" b="1" dirty="0" err="1" smtClean="0"/>
              <a:t>창업팀</a:t>
            </a:r>
            <a:endParaRPr lang="ko-KR" altLang="en-US" b="1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2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참여가</a:t>
            </a:r>
            <a:r>
              <a:rPr lang="ko-KR" alt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능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048" y="3789040"/>
            <a:ext cx="3879905" cy="39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참여가능 분야 </a:t>
            </a:r>
            <a:r>
              <a:rPr lang="en-US" altLang="ko-KR" b="1" dirty="0" smtClean="0"/>
              <a:t>: </a:t>
            </a:r>
            <a:r>
              <a:rPr lang="ko-KR" altLang="en-US" b="1" dirty="0" err="1" smtClean="0"/>
              <a:t>창업준비팀</a:t>
            </a:r>
            <a:endParaRPr lang="ko-KR" altLang="en-US" b="1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4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참여가</a:t>
            </a:r>
            <a:r>
              <a:rPr lang="ko-KR" alt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능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048" y="3789040"/>
            <a:ext cx="3879905" cy="39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참여가능 분야 </a:t>
            </a:r>
            <a:r>
              <a:rPr lang="en-US" altLang="ko-KR" b="1" dirty="0" smtClean="0"/>
              <a:t>: </a:t>
            </a:r>
            <a:r>
              <a:rPr lang="ko-KR" altLang="en-US" b="1" dirty="0" err="1" smtClean="0"/>
              <a:t>초기창업팀</a:t>
            </a:r>
            <a:endParaRPr lang="ko-KR" altLang="en-US" b="1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98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참여가</a:t>
            </a:r>
            <a:r>
              <a:rPr lang="ko-KR" alt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능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052" y="3789040"/>
            <a:ext cx="4267896" cy="4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참여가능 분야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전분야 참여가능</a:t>
            </a:r>
            <a:endParaRPr lang="ko-KR" altLang="en-US" b="1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1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r>
              <a:rPr lang="ko-KR" altLang="en-US" sz="2700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진흥원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에 참여하신 적이 있으십니까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한국사회적기업진흥원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사회적기업가육성사업</a:t>
            </a:r>
            <a:r>
              <a:rPr lang="ko-KR" altLang="en-US" sz="1200" dirty="0" smtClean="0">
                <a:solidFill>
                  <a:schemeClr val="bg1"/>
                </a:solidFill>
              </a:rPr>
              <a:t> 지원금 수령 및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멘토링</a:t>
            </a:r>
            <a:r>
              <a:rPr lang="ko-KR" altLang="en-US" sz="1200" dirty="0" smtClean="0">
                <a:solidFill>
                  <a:schemeClr val="bg1"/>
                </a:solidFill>
              </a:rPr>
              <a:t> 진행 참여여부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 시 참여 자격은 어떻게 되시나요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5000" dirty="0" smtClean="0">
                <a:solidFill>
                  <a:schemeClr val="tx1"/>
                </a:solidFill>
              </a:rPr>
              <a:t>대표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5000" dirty="0" smtClean="0">
                <a:solidFill>
                  <a:schemeClr val="tx1"/>
                </a:solidFill>
              </a:rPr>
              <a:t>팀원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대표 및 팀원 자격 여부</a:t>
            </a:r>
          </a:p>
        </p:txBody>
      </p:sp>
    </p:spTree>
    <p:extLst>
      <p:ext uri="{BB962C8B-B14F-4D97-AF65-F5344CB8AC3E}">
        <p14:creationId xmlns:p14="http://schemas.microsoft.com/office/powerpoint/2010/main" val="18764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참여시 사업자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개인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법인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유지하고 계신가요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참여육성사업 유지 여부</a:t>
            </a:r>
          </a:p>
        </p:txBody>
      </p:sp>
    </p:spTree>
    <p:extLst>
      <p:ext uri="{BB962C8B-B14F-4D97-AF65-F5344CB8AC3E}">
        <p14:creationId xmlns:p14="http://schemas.microsoft.com/office/powerpoint/2010/main" val="25683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예비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사회적기업을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 받으셨나요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예비사회적기업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인증여부</a:t>
            </a:r>
          </a:p>
        </p:txBody>
      </p:sp>
    </p:spTree>
    <p:extLst>
      <p:ext uri="{BB962C8B-B14F-4D97-AF65-F5344CB8AC3E}">
        <p14:creationId xmlns:p14="http://schemas.microsoft.com/office/powerpoint/2010/main" val="146242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진흥원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참여연도는 언제신가요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2018</a:t>
            </a:r>
            <a:r>
              <a:rPr lang="ko-KR" altLang="en-US" sz="4400" dirty="0" smtClean="0">
                <a:solidFill>
                  <a:schemeClr val="tx1"/>
                </a:solidFill>
              </a:rPr>
              <a:t>년 이전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2018</a:t>
            </a:r>
            <a:r>
              <a:rPr lang="ko-KR" altLang="en-US" sz="4400" dirty="0" smtClean="0">
                <a:solidFill>
                  <a:schemeClr val="tx1"/>
                </a:solidFill>
              </a:rPr>
              <a:t>년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754800" cy="43560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참여연도</a:t>
            </a:r>
          </a:p>
        </p:txBody>
      </p:sp>
    </p:spTree>
    <p:extLst>
      <p:ext uri="{BB962C8B-B14F-4D97-AF65-F5344CB8AC3E}">
        <p14:creationId xmlns:p14="http://schemas.microsoft.com/office/powerpoint/2010/main" val="75570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사업자의 형태는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개인사업자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법인사업자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18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년도 </a:t>
            </a:r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창업팀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사업자형태 여부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6536" y="5104334"/>
            <a:ext cx="2962409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</a:rPr>
              <a:t>※ </a:t>
            </a:r>
            <a:r>
              <a:rPr lang="ko-KR" altLang="en-US" sz="1200" dirty="0" smtClean="0">
                <a:solidFill>
                  <a:srgbClr val="FF0000"/>
                </a:solidFill>
              </a:rPr>
              <a:t>육성사업 평가결과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미흡에 해당</a:t>
            </a:r>
            <a:r>
              <a:rPr lang="en-US" altLang="ko-KR" sz="1200" dirty="0" smtClean="0">
                <a:solidFill>
                  <a:srgbClr val="FF0000"/>
                </a:solidFill>
              </a:rPr>
              <a:t>)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0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2018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년도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직전년도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최종평가결과는 </a:t>
            </a:r>
            <a:endParaRPr lang="en-US" altLang="ko-KR" sz="2700" dirty="0" smtClean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 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성공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미흡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4800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18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년도 </a:t>
            </a:r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창업팀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최종평가 여부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6536" y="5104334"/>
            <a:ext cx="2962409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</a:rPr>
              <a:t>※ </a:t>
            </a:r>
            <a:r>
              <a:rPr lang="ko-KR" altLang="en-US" sz="1200" dirty="0" smtClean="0">
                <a:solidFill>
                  <a:srgbClr val="FF0000"/>
                </a:solidFill>
              </a:rPr>
              <a:t>우수 및 보통에 해당합니다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969</Words>
  <Application>Microsoft Office PowerPoint</Application>
  <PresentationFormat>A4 용지(210x297mm)</PresentationFormat>
  <Paragraphs>181</Paragraphs>
  <Slides>28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4" baseType="lpstr">
      <vt:lpstr>굴림</vt:lpstr>
      <vt:lpstr>Arial</vt:lpstr>
      <vt:lpstr>맑은 고딕</vt:lpstr>
      <vt:lpstr>KoPub돋움체 Medium</vt:lpstr>
      <vt:lpstr>KoPub돋움체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32</cp:revision>
  <cp:lastPrinted>2019-01-09T23:39:40Z</cp:lastPrinted>
  <dcterms:created xsi:type="dcterms:W3CDTF">2019-01-09T07:04:01Z</dcterms:created>
  <dcterms:modified xsi:type="dcterms:W3CDTF">2019-01-10T12:02:48Z</dcterms:modified>
</cp:coreProperties>
</file>